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strictFirstAndLastChars="0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4.xml" Type="http://schemas.openxmlformats.org/officeDocument/2006/relationships/slide" Id="rId19"/><Relationship Target="slides/slide13.xml" Type="http://schemas.openxmlformats.org/officeDocument/2006/relationships/slide" Id="rId18"/><Relationship Target="slides/slide12.xml" Type="http://schemas.openxmlformats.org/officeDocument/2006/relationships/slide" Id="rId17"/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slides/slide16.xml" Type="http://schemas.openxmlformats.org/officeDocument/2006/relationships/slide" Id="rId21"/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slides/slide17.xml" Type="http://schemas.openxmlformats.org/officeDocument/2006/relationships/slide" Id="rId22"/><Relationship Target="slides/slide8.xml" Type="http://schemas.openxmlformats.org/officeDocument/2006/relationships/slide" Id="rId13"/><Relationship Target="theme/theme2.xml" Type="http://schemas.openxmlformats.org/officeDocument/2006/relationships/theme" Id="rId1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15.xml" Type="http://schemas.openxmlformats.org/officeDocument/2006/relationships/slide" Id="rId20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1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0" name="Shape 3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1" name="Shape 3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4" name="Shape 8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0" name="Shape 9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6" name="Shape 9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2" name="Shape 10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1" name="Shape 11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2" name="Shape 11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7" name="Shape 1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3" name="Shape 12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4" name="Shape 12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25" name="Shape 12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9" name="Shape 12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0" name="Shape 13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6" name="Shape 3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7" name="Shape 3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8" name="Shape 3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2" name="Shape 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3" name="Shape 4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8" name="Shape 4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9" name="Shape 4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4" name="Shape 5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5" name="Shape 5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0" name="Shape 6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6" name="Shape 6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2" name="Shape 7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8" name="Shape 7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/>
          <p:nvPr/>
        </p:nvSpPr>
        <p:spPr>
          <a:xfrm rot="10800000" flipH="1">
            <a:off y="3093234" x="0"/>
            <a:ext cy="712499" cx="8458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" name="Shape 9"/>
          <p:cNvSpPr txBox="1"/>
          <p:nvPr>
            <p:ph type="ctrTitle"/>
          </p:nvPr>
        </p:nvSpPr>
        <p:spPr>
          <a:xfrm>
            <a:off y="1300757" x="685800"/>
            <a:ext cy="1684199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1pPr>
            <a:lvl2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2pPr>
            <a:lvl3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3pPr>
            <a:lvl4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4pPr>
            <a:lvl5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5pPr>
            <a:lvl6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6pPr>
            <a:lvl7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7pPr>
            <a:lvl8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8pPr>
            <a:lvl9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" type="subTitle"/>
          </p:nvPr>
        </p:nvSpPr>
        <p:spPr>
          <a:xfrm>
            <a:off y="3093357" x="685800"/>
            <a:ext cy="712499" cx="77724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spcBef>
                <a:spcPts val="0"/>
              </a:spcBef>
              <a:buClr>
                <a:schemeClr val="lt2"/>
              </a:buClr>
              <a:buNone/>
              <a:defRPr b="1">
                <a:solidFill>
                  <a:schemeClr val="lt2"/>
                </a:solidFill>
              </a:defRPr>
            </a:lvl1pPr>
            <a:lvl2pPr>
              <a:spcBef>
                <a:spcPts val="0"/>
              </a:spcBef>
              <a:buClr>
                <a:schemeClr val="lt2"/>
              </a:buClr>
              <a:buSzPct val="100000"/>
              <a:buNone/>
              <a:defRPr b="1" sz="3000">
                <a:solidFill>
                  <a:schemeClr val="lt2"/>
                </a:solidFill>
              </a:defRPr>
            </a:lvl2pPr>
            <a:lvl3pPr>
              <a:spcBef>
                <a:spcPts val="0"/>
              </a:spcBef>
              <a:buClr>
                <a:schemeClr val="lt2"/>
              </a:buClr>
              <a:buSzPct val="100000"/>
              <a:buNone/>
              <a:defRPr b="1" sz="3000">
                <a:solidFill>
                  <a:schemeClr val="lt2"/>
                </a:solidFill>
              </a:defRPr>
            </a:lvl3pPr>
            <a:lvl4pPr>
              <a:spcBef>
                <a:spcPts val="0"/>
              </a:spcBef>
              <a:buClr>
                <a:schemeClr val="lt2"/>
              </a:buClr>
              <a:buSzPct val="100000"/>
              <a:buNone/>
              <a:defRPr b="1" sz="3000">
                <a:solidFill>
                  <a:schemeClr val="lt2"/>
                </a:solidFill>
              </a:defRPr>
            </a:lvl4pPr>
            <a:lvl5pPr>
              <a:spcBef>
                <a:spcPts val="0"/>
              </a:spcBef>
              <a:buClr>
                <a:schemeClr val="lt2"/>
              </a:buClr>
              <a:buSzPct val="100000"/>
              <a:buNone/>
              <a:defRPr b="1" sz="3000">
                <a:solidFill>
                  <a:schemeClr val="lt2"/>
                </a:solidFill>
              </a:defRPr>
            </a:lvl5pPr>
            <a:lvl6pPr>
              <a:spcBef>
                <a:spcPts val="0"/>
              </a:spcBef>
              <a:buClr>
                <a:schemeClr val="lt2"/>
              </a:buClr>
              <a:buSzPct val="100000"/>
              <a:buNone/>
              <a:defRPr b="1" sz="3000">
                <a:solidFill>
                  <a:schemeClr val="lt2"/>
                </a:solidFill>
              </a:defRPr>
            </a:lvl6pPr>
            <a:lvl7pPr>
              <a:spcBef>
                <a:spcPts val="0"/>
              </a:spcBef>
              <a:buClr>
                <a:schemeClr val="lt2"/>
              </a:buClr>
              <a:buSzPct val="100000"/>
              <a:buNone/>
              <a:defRPr b="1" sz="3000">
                <a:solidFill>
                  <a:schemeClr val="lt2"/>
                </a:solidFill>
              </a:defRPr>
            </a:lvl7pPr>
            <a:lvl8pPr>
              <a:spcBef>
                <a:spcPts val="0"/>
              </a:spcBef>
              <a:buClr>
                <a:schemeClr val="lt2"/>
              </a:buClr>
              <a:buSzPct val="100000"/>
              <a:buNone/>
              <a:defRPr b="1" sz="3000">
                <a:solidFill>
                  <a:schemeClr val="lt2"/>
                </a:solidFill>
              </a:defRPr>
            </a:lvl8pPr>
            <a:lvl9pPr>
              <a:spcBef>
                <a:spcPts val="0"/>
              </a:spcBef>
              <a:buClr>
                <a:schemeClr val="lt2"/>
              </a:buClr>
              <a:buSzPct val="100000"/>
              <a:buNone/>
              <a:defRPr b="1" sz="3000"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1" name="Shape 1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" name="Shape 12"/>
          <p:cNvSpPr/>
          <p:nvPr/>
        </p:nvSpPr>
        <p:spPr>
          <a:xfrm>
            <a:off y="205977" x="0"/>
            <a:ext cy="1165500" cx="868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" name="Shape 13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4" name="Shape 14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5" name="Shape 1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" name="Shape 16"/>
          <p:cNvSpPr/>
          <p:nvPr/>
        </p:nvSpPr>
        <p:spPr>
          <a:xfrm>
            <a:off y="205977" x="0"/>
            <a:ext cy="1165500" cx="868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" name="Shape 17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y="1460499" x="457200"/>
            <a:ext cy="3465299" cx="40302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2" type="body"/>
          </p:nvPr>
        </p:nvSpPr>
        <p:spPr>
          <a:xfrm>
            <a:off y="1461908" x="4656667"/>
            <a:ext cy="3465299" cx="40302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0" name="Shape 2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1" name="Shape 21"/>
          <p:cNvSpPr/>
          <p:nvPr/>
        </p:nvSpPr>
        <p:spPr>
          <a:xfrm>
            <a:off y="205977" x="0"/>
            <a:ext cy="1165500" cx="868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" name="Shape 22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3" name="Shape 2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4" name="Shape 24"/>
          <p:cNvSpPr/>
          <p:nvPr/>
        </p:nvSpPr>
        <p:spPr>
          <a:xfrm>
            <a:off y="4406309" x="0"/>
            <a:ext cy="519599" cx="868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2400">
                <a:solidFill>
                  <a:schemeClr val="lt1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6" name="Shape 26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3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defRPr sz="3000">
                <a:solidFill>
                  <a:schemeClr val="dk2"/>
                </a:solidFill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defRPr sz="2400">
                <a:solidFill>
                  <a:schemeClr val="dk2"/>
                </a:solidFill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defRPr sz="2400">
                <a:solidFill>
                  <a:schemeClr val="dk2"/>
                </a:solidFill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sldNum="0" hdr="0"/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2.xml.rels><?xml version="1.0" encoding="UTF-8" standalone="yes"?><Relationships xmlns="http://schemas.openxmlformats.org/package/2006/relationships"><Relationship Target="../notesSlides/notesSlide12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3.xml.rels><?xml version="1.0" encoding="UTF-8" standalone="yes"?><Relationships xmlns="http://schemas.openxmlformats.org/package/2006/relationships"><Relationship Target="../notesSlides/notesSlide1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4.xml.rels><?xml version="1.0" encoding="UTF-8" standalone="yes"?><Relationships xmlns="http://schemas.openxmlformats.org/package/2006/relationships"><Relationship Target="../notesSlides/notesSlide14.xml" Type="http://schemas.openxmlformats.org/officeDocument/2006/relationships/notesSlide" Id="rId2"/><Relationship Target="../slideLayouts/slideLayout5.xml" Type="http://schemas.openxmlformats.org/officeDocument/2006/relationships/slideLayout" Id="rId1"/><Relationship Target="../media/image06.png" Type="http://schemas.openxmlformats.org/officeDocument/2006/relationships/image" Id="rId4"/><Relationship Target="../media/image05.png" Type="http://schemas.openxmlformats.org/officeDocument/2006/relationships/image" Id="rId3"/><Relationship Target="../media/image07.png" Type="http://schemas.openxmlformats.org/officeDocument/2006/relationships/image" Id="rId6"/><Relationship Target="../media/image00.jpg" Type="http://schemas.openxmlformats.org/officeDocument/2006/relationships/image" Id="rId5"/></Relationships>
</file>

<file path=ppt/slides/_rels/slide15.xml.rels><?xml version="1.0" encoding="UTF-8" standalone="yes"?><Relationships xmlns="http://schemas.openxmlformats.org/package/2006/relationships"><Relationship Target="../notesSlides/notesSlide15.xml" Type="http://schemas.openxmlformats.org/officeDocument/2006/relationships/notesSlide" Id="rId2"/><Relationship Target="../slideLayouts/slideLayout5.xml" Type="http://schemas.openxmlformats.org/officeDocument/2006/relationships/slideLayout" Id="rId1"/><Relationship Target="http://youtube.com/v/wsX-pB0X8IM" Type="http://schemas.openxmlformats.org/officeDocument/2006/relationships/hyperlink" TargetMode="External" Id="rId4"/><Relationship Target="../media/image01.jpg" Type="http://schemas.openxmlformats.org/officeDocument/2006/relationships/image" Id="rId5"/></Relationships>
</file>

<file path=ppt/slides/_rels/slide16.xml.rels><?xml version="1.0" encoding="UTF-8" standalone="yes"?><Relationships xmlns="http://schemas.openxmlformats.org/package/2006/relationships"><Relationship Target="../notesSlides/notesSlide16.xml" Type="http://schemas.openxmlformats.org/officeDocument/2006/relationships/notesSlide" Id="rId2"/><Relationship Target="../slideLayouts/slideLayout2.xml" Type="http://schemas.openxmlformats.org/officeDocument/2006/relationships/slideLayout" Id="rId1"/><Relationship Target="https://www.youtube.com/watch?v=VVdlqdfr9SI" Type="http://schemas.openxmlformats.org/officeDocument/2006/relationships/hyperlink" TargetMode="External" Id="rId4"/><Relationship Target="https://www.youtube.com/watch?v=yUEkg-0R-LU" Type="http://schemas.openxmlformats.org/officeDocument/2006/relationships/hyperlink" TargetMode="External" Id="rId3"/><Relationship Target="https://www.youtube.com/watch?v=RHHjZO5y6tg" Type="http://schemas.openxmlformats.org/officeDocument/2006/relationships/hyperlink" TargetMode="External" Id="rId6"/><Relationship Target="https://www.youtube.com/watch?v=tOLIHhjNlBc" Type="http://schemas.openxmlformats.org/officeDocument/2006/relationships/hyperlink" TargetMode="External" Id="rId5"/></Relationships>
</file>

<file path=ppt/slides/_rels/slide17.xml.rels><?xml version="1.0" encoding="UTF-8" standalone="yes"?><Relationships xmlns="http://schemas.openxmlformats.org/package/2006/relationships"><Relationship Target="../notesSlides/notesSlide17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5.xml" Type="http://schemas.openxmlformats.org/officeDocument/2006/relationships/slideLayout" Id="rId1"/><Relationship Target="../media/image03.jp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5.xml" Type="http://schemas.openxmlformats.org/officeDocument/2006/relationships/slideLayout" Id="rId1"/><Relationship Target="../media/image04.jp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5.xml" Type="http://schemas.openxmlformats.org/officeDocument/2006/relationships/slideLayout" Id="rId1"/><Relationship Target="http://youtube.com/v/-jGAKNS01i4" Type="http://schemas.openxmlformats.org/officeDocument/2006/relationships/hyperlink" TargetMode="External" Id="rId4"/><Relationship Target="../media/image02.jpg" Type="http://schemas.openxmlformats.org/officeDocument/2006/relationships/image" Id="rId5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" name="Shape 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8" name="Shape 28"/>
          <p:cNvSpPr txBox="1"/>
          <p:nvPr>
            <p:ph idx="1" type="subTitle"/>
          </p:nvPr>
        </p:nvSpPr>
        <p:spPr>
          <a:xfrm>
            <a:off y="3093357" x="685800"/>
            <a:ext cy="712499" cx="77724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Scientist &amp; Artist</a:t>
            </a:r>
          </a:p>
        </p:txBody>
      </p:sp>
      <p:sp>
        <p:nvSpPr>
          <p:cNvPr id="29" name="Shape 29"/>
          <p:cNvSpPr txBox="1"/>
          <p:nvPr>
            <p:ph type="ctrTitle"/>
          </p:nvPr>
        </p:nvSpPr>
        <p:spPr>
          <a:xfrm>
            <a:off y="1300757" x="685800"/>
            <a:ext cy="16841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"/>
              <a:t>Takashi Ikegami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MTM Cont’d</a:t>
            </a:r>
          </a:p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Responds to its environment (quiet on rainy days) and has daily patterns (less active in the morning, very active at night).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Can be interacted with; people can stand inside it, and contribute to the sensory input.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Philosophical Takeaways</a:t>
            </a:r>
          </a:p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Maximalism vs minimalism.</a:t>
            </a:r>
          </a:p>
          <a:p>
            <a:pPr rtl="0" lvl="0" indent="-4191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Senses → intellect, not vice versa?</a:t>
            </a:r>
          </a:p>
          <a:p>
            <a:pPr rtl="0" lvl="0" indent="-4191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Feedback as memory.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Not trying to solve a problem, just an experiment!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Other Research</a:t>
            </a:r>
          </a:p>
        </p:txBody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The MTM appears to be a culmination of much of his research - a “life’s work so far”.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Sensor networks, human-computer interaction, neural networks, robotics. Giving artificial agents senses of time, self, and deep perception of their surroundings.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0" name="Shape 100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Can’t find videos on most of his stuff :(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Autonomous Sensor Network “Sound Bookshelf”</a:t>
            </a:r>
          </a:p>
          <a:p>
            <a:pPr>
              <a:spcBef>
                <a:spcPts val="0"/>
              </a:spcBef>
              <a:buNone/>
            </a:pPr>
            <a:r>
              <a:rPr lang="en"/>
              <a:t>Training agent simulations to account for time in estimating distance and resource renewal rates.</a:t>
            </a:r>
          </a:p>
        </p:txBody>
      </p:sp>
      <p:sp>
        <p:nvSpPr>
          <p:cNvPr id="101" name="Shape 101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"/>
              <a:t>Other Research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Other Research Pictures</a:t>
            </a:r>
          </a:p>
        </p:txBody>
      </p:sp>
      <p:pic>
        <p:nvPicPr>
          <p:cNvPr id="107" name="Shape 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77175" x="-1311774"/>
            <a:ext cy="1989500" cx="7195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Shape 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y="647225" x="4077270"/>
            <a:ext cy="1358024" cx="4911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Shape 10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y="2493900" x="4684100"/>
            <a:ext cy="1123950" cx="40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Shape 1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y="2711262" x="252518"/>
            <a:ext cy="1358024" cx="4911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4" name="Shape 11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5" name="Shape 115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Motility at the Origins of Life</a:t>
            </a:r>
          </a:p>
        </p:txBody>
      </p:sp>
      <p:sp>
        <p:nvSpPr>
          <p:cNvPr id="116" name="Shape 116">
            <a:hlinkClick r:id="rId4"/>
          </p:cNvPr>
          <p:cNvSpPr/>
          <p:nvPr/>
        </p:nvSpPr>
        <p:spPr>
          <a:xfrm>
            <a:off y="68400" x="1680066"/>
            <a:ext cy="4337900" cx="5783866"/>
          </a:xfrm>
          <a:prstGeom prst="rect">
            <a:avLst/>
          </a:prstGeom>
          <a:blipFill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0" name="Shape 12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More videos</a:t>
            </a:r>
          </a:p>
        </p:txBody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rtl="0" lvl="0" indent="-3429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u="sng" sz="1800" lang="en">
                <a:solidFill>
                  <a:schemeClr val="hlink"/>
                </a:solidFill>
                <a:hlinkClick r:id="rId3"/>
              </a:rPr>
              <a:t>Big Picture Complexity TEDx talk (9 min)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rtl="0" lvl="0" indent="-3429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u="sng" sz="1800" lang="en">
                <a:solidFill>
                  <a:schemeClr val="hlink"/>
                </a:solidFill>
                <a:hlinkClick r:id="rId4"/>
              </a:rPr>
              <a:t>Using the MTM to accompany live noise music. (6 min)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rtl="0" lvl="0" indent="-3429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u="sng" sz="1800" lang="en">
                <a:solidFill>
                  <a:schemeClr val="hlink"/>
                </a:solidFill>
                <a:hlinkClick r:id="rId5"/>
              </a:rPr>
              <a:t>TedTalent talk: "The case of complexity over simplicity", (5 min)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rtl="0" lvl="0" indent="-3429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u="sng" sz="1800" lang="en">
                <a:solidFill>
                  <a:schemeClr val="hlink"/>
                </a:solidFill>
                <a:hlinkClick r:id="rId6"/>
              </a:rPr>
              <a:t>Cellular Automata Cell forming (2 min)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Impressions</a:t>
            </a:r>
          </a:p>
        </p:txBody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Does not seem to have a big ego.</a:t>
            </a:r>
          </a:p>
          <a:p>
            <a:pPr rtl="0" lvl="0" indent="-4191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On the flip side, big egos make themselves easy to research. Good with the bad.</a:t>
            </a:r>
          </a:p>
          <a:p>
            <a:pPr rtl="0" lvl="0" indent="-4191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Interests seem to parallel mine: more interested in the aesthetics than the usefulness.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" name="Shape 3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4" name="Shape 34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Takashi (alternatively spelled Takahashi)</a:t>
            </a:r>
          </a:p>
        </p:txBody>
      </p:sp>
      <p:pic>
        <p:nvPicPr>
          <p:cNvPr id="35" name="Shape 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511125" x="1306837"/>
            <a:ext cy="3465300" cx="653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9" name="Shape 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Background</a:t>
            </a:r>
          </a:p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429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sz="1800" lang="en"/>
              <a:t>PhD in Physics from University of Tokyo, 1987.</a:t>
            </a:r>
          </a:p>
          <a:p>
            <a:pPr rtl="0" lvl="0" indent="-3429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sz="1800" lang="en"/>
              <a:t>Professor in Department of General System Studies at University of Tokyo.</a:t>
            </a:r>
          </a:p>
          <a:p>
            <a:pPr rtl="0" lvl="0" indent="-3429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sz="1800" lang="en"/>
              <a:t>Researching Complex Systems and Artificial Life.</a:t>
            </a:r>
          </a:p>
          <a:p>
            <a:pPr rtl="0" lvl="0" indent="-3429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sz="1800" lang="en"/>
              <a:t>Wrote a book, “Life Emerges in Motion”; can’t find it </a:t>
            </a:r>
            <a:r>
              <a:rPr sz="1800" lang="en" i="1"/>
              <a:t>anywhere</a:t>
            </a:r>
            <a:r>
              <a:rPr sz="1800" lang="en"/>
              <a:t>.</a:t>
            </a:r>
          </a:p>
          <a:p>
            <a:pPr rtl="0" lvl="0" indent="-3429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sz="1800" lang="en"/>
              <a:t>Has a very frustrating website for his laboratory!</a:t>
            </a:r>
          </a:p>
          <a:p>
            <a:pPr rtl="0" lvl="0" indent="-3429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sz="1800" lang="en"/>
              <a:t>Lots of collaborations with psychologists, musicians, chemists/physicists, and more.</a:t>
            </a:r>
          </a:p>
          <a:p>
            <a:pPr rtl="0" lvl="0" indent="-3429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sz="1800" lang="en"/>
              <a:t>Appears to have a number of patents.</a:t>
            </a:r>
          </a:p>
          <a:p>
            <a:pPr rtl="0" lvl="0" indent="-3429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sz="1800" lang="en"/>
              <a:t>And a lot of publications! 8 journal publications in ‘14. 33 since ‘10.</a:t>
            </a:r>
          </a:p>
          <a:p>
            <a:pPr rtl="0" lvl="0" indent="-3429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sz="1800" lang="en"/>
              <a:t>Relative newcomer to the field.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5" name="Shape 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A-Life Research Areas</a:t>
            </a:r>
          </a:p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Chemical A-Life</a:t>
            </a:r>
          </a:p>
          <a:p>
            <a:pPr rtl="0" lvl="1" indent="-381000" marL="91440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Self-moving oil droplets behaving like fatty acids.</a:t>
            </a:r>
          </a:p>
          <a:p>
            <a:pPr rtl="0" lvl="0" indent="-4191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Robotics</a:t>
            </a:r>
          </a:p>
          <a:p>
            <a:pPr rtl="0" lvl="1" indent="-381000" marL="91440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Experiments with redundant sensor networks.</a:t>
            </a:r>
          </a:p>
          <a:p>
            <a:pPr rtl="0" lvl="0" indent="-4191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Computer Simulations</a:t>
            </a:r>
          </a:p>
          <a:p>
            <a:pPr rtl="0" lvl="1" indent="-381000" marL="91440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Several things, esp. neural networks.</a:t>
            </a:r>
          </a:p>
          <a:p>
            <a:pPr rtl="0" lvl="1" indent="-381000" marL="91440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Group evolution, communication evolution.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1" name="Shape 5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Art + Science = ?</a:t>
            </a:r>
          </a:p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Major themes of abstract audiovisual art and sound art. 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Collaborations with sound (noise?) artists, providing visual neural network responses to the music. Very chaotic!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7" name="Shape 5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8" name="Shape 58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Mind Time Machine</a:t>
            </a:r>
          </a:p>
        </p:txBody>
      </p:sp>
      <p:pic>
        <p:nvPicPr>
          <p:cNvPr id="59" name="Shape 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-23900" x="1249350"/>
            <a:ext cy="4430199" cx="6645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3" name="Shape 6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4" name="Shape 64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Senses → Mind</a:t>
            </a:r>
          </a:p>
        </p:txBody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Sensory overload “massive data flow” used on empty (untrained) neural network.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Neural network evolves around its senses! Gains patterns and engages in visual “thinking”.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9" name="Shape 6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0" name="Shape 70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Mind Time Machine</a:t>
            </a:r>
          </a:p>
        </p:txBody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3 large screens, 15 video cameras</a:t>
            </a:r>
          </a:p>
          <a:p>
            <a:pPr rtl="0" lvl="0" indent="-419100" marL="4572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Uses neural networks and video feedback for learning and pattern recognition.</a:t>
            </a:r>
          </a:p>
          <a:p>
            <a:pPr>
              <a:spcBef>
                <a:spcPts val="0"/>
              </a:spcBef>
              <a:buNone/>
            </a:pPr>
            <a:r>
              <a:rPr lang="en"/>
              <a:t>Very chaotic looking, but interesting patterns. When space is empty, can still watch machine “think”.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5" name="Shape 7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6" name="Shape 76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MTM Video</a:t>
            </a:r>
          </a:p>
        </p:txBody>
      </p:sp>
      <p:sp>
        <p:nvSpPr>
          <p:cNvPr id="77" name="Shape 77">
            <a:hlinkClick r:id="rId4"/>
          </p:cNvPr>
          <p:cNvSpPr/>
          <p:nvPr/>
        </p:nvSpPr>
        <p:spPr>
          <a:xfrm>
            <a:off y="0" x="1634462"/>
            <a:ext cy="4406300" cx="5875067"/>
          </a:xfrm>
          <a:prstGeom prst="rect">
            <a:avLst/>
          </a:prstGeom>
          <a:blipFill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3.xml><?xml version="1.0" encoding="utf-8"?>
<a:theme xmlns:a="http://schemas.openxmlformats.org/drawingml/2006/main" xmlns:r="http://schemas.openxmlformats.org/officeDocument/2006/relationships" name="modern">
  <a:themeElements>
    <a:clrScheme name="Custom 348">
      <a:dk1>
        <a:srgbClr val="000000"/>
      </a:dk1>
      <a:lt1>
        <a:srgbClr val="FFFFFF"/>
      </a:lt1>
      <a:dk2>
        <a:srgbClr val="191919"/>
      </a:dk2>
      <a:lt2>
        <a:srgbClr val="CCCCCC"/>
      </a:lt2>
      <a:accent1>
        <a:srgbClr val="7E5554"/>
      </a:accent1>
      <a:accent2>
        <a:srgbClr val="910A10"/>
      </a:accent2>
      <a:accent3>
        <a:srgbClr val="84294D"/>
      </a:accent3>
      <a:accent4>
        <a:srgbClr val="DA823B"/>
      </a:accent4>
      <a:accent5>
        <a:srgbClr val="625D3C"/>
      </a:accent5>
      <a:accent6>
        <a:srgbClr val="00384A"/>
      </a:accent6>
      <a:hlink>
        <a:srgbClr val="227A78"/>
      </a:hlink>
      <a:folHlink>
        <a:srgbClr val="394749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